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0" r:id="rId4"/>
    <p:sldId id="271" r:id="rId5"/>
    <p:sldId id="272" r:id="rId6"/>
    <p:sldId id="279" r:id="rId7"/>
    <p:sldId id="280" r:id="rId8"/>
    <p:sldId id="283" r:id="rId9"/>
    <p:sldId id="281" r:id="rId10"/>
    <p:sldId id="284" r:id="rId11"/>
    <p:sldId id="285" r:id="rId12"/>
    <p:sldId id="276" r:id="rId13"/>
    <p:sldId id="282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audia" initials="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62" autoAdjust="0"/>
    <p:restoredTop sz="94026" autoAdjust="0"/>
  </p:normalViewPr>
  <p:slideViewPr>
    <p:cSldViewPr snapToGrid="0">
      <p:cViewPr varScale="1">
        <p:scale>
          <a:sx n="64" d="100"/>
          <a:sy n="64" d="100"/>
        </p:scale>
        <p:origin x="892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29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CBF60-ADD4-4BAD-8498-1B239C358448}" type="datetimeFigureOut">
              <a:rPr lang="en-CA" smtClean="0"/>
              <a:pPr/>
              <a:t>2021-02-28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D54D0-F0DC-4A05-B239-1323F73B88C4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0359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D54D0-F0DC-4A05-B239-1323F73B88C4}" type="slidenum">
              <a:rPr lang="en-CA" smtClean="0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463612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D54D0-F0DC-4A05-B239-1323F73B88C4}" type="slidenum">
              <a:rPr lang="en-CA" smtClean="0"/>
              <a:pPr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08288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D54D0-F0DC-4A05-B239-1323F73B88C4}" type="slidenum">
              <a:rPr lang="en-CA" smtClean="0"/>
              <a:pPr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50301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5E4AF-373C-429A-8AD0-F68B6D29149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860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D54D0-F0DC-4A05-B239-1323F73B88C4}" type="slidenum">
              <a:rPr lang="en-CA" smtClean="0"/>
              <a:pPr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96817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D54D0-F0DC-4A05-B239-1323F73B88C4}" type="slidenum">
              <a:rPr lang="en-CA" smtClean="0"/>
              <a:pPr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4697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D54D0-F0DC-4A05-B239-1323F73B88C4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1816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D54D0-F0DC-4A05-B239-1323F73B88C4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84623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D54D0-F0DC-4A05-B239-1323F73B88C4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4424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D54D0-F0DC-4A05-B239-1323F73B88C4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8726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D54D0-F0DC-4A05-B239-1323F73B88C4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2848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D54D0-F0DC-4A05-B239-1323F73B88C4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0959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D54D0-F0DC-4A05-B239-1323F73B88C4}" type="slidenum">
              <a:rPr lang="en-CA" smtClean="0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275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D54D0-F0DC-4A05-B239-1323F73B88C4}" type="slidenum">
              <a:rPr lang="en-CA" smtClean="0"/>
              <a:pPr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4606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AB15-33CD-4170-BF5D-A6F1CBEB469E}" type="datetimeFigureOut">
              <a:rPr lang="en-CA" smtClean="0"/>
              <a:pPr/>
              <a:t>2021-02-28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644A-0E2B-40DA-ACE6-D91A0091C893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930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AB15-33CD-4170-BF5D-A6F1CBEB469E}" type="datetimeFigureOut">
              <a:rPr lang="en-CA" smtClean="0"/>
              <a:pPr/>
              <a:t>2021-02-28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644A-0E2B-40DA-ACE6-D91A0091C893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438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AB15-33CD-4170-BF5D-A6F1CBEB469E}" type="datetimeFigureOut">
              <a:rPr lang="en-CA" smtClean="0"/>
              <a:pPr/>
              <a:t>2021-02-28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644A-0E2B-40DA-ACE6-D91A0091C893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3766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599" y="365125"/>
            <a:ext cx="11463867" cy="1325563"/>
          </a:xfrm>
          <a:ln w="1270">
            <a:solidFill>
              <a:srgbClr val="0070C0"/>
            </a:solidFill>
          </a:ln>
        </p:spPr>
        <p:txBody>
          <a:bodyPr lIns="360000">
            <a:normAutofit/>
          </a:bodyPr>
          <a:lstStyle>
            <a:lvl1pPr>
              <a:defRPr sz="3200" b="1" i="0">
                <a:solidFill>
                  <a:srgbClr val="0070C0"/>
                </a:solidFill>
                <a:latin typeface="Noto Sans CJK KR" charset="-127"/>
                <a:ea typeface="Noto Sans CJK KR" charset="-127"/>
                <a:cs typeface="Noto Sans CJK KR" charset="-127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94267" y="2235200"/>
            <a:ext cx="10803466" cy="4128026"/>
          </a:xfrm>
        </p:spPr>
        <p:txBody>
          <a:bodyPr>
            <a:noAutofit/>
          </a:bodyPr>
          <a:lstStyle>
            <a:lvl1pPr>
              <a:lnSpc>
                <a:spcPts val="3500"/>
              </a:lnSpc>
              <a:buClr>
                <a:srgbClr val="0070C0"/>
              </a:buClr>
              <a:defRPr sz="2800" b="0" i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Light" charset="-127"/>
                <a:ea typeface="Noto Sans CJK KR Light" charset="-127"/>
                <a:cs typeface="Noto Sans CJK KR Light" charset="-127"/>
              </a:defRPr>
            </a:lvl1pPr>
            <a:lvl2pPr>
              <a:lnSpc>
                <a:spcPts val="3500"/>
              </a:lnSpc>
              <a:buClr>
                <a:srgbClr val="0070C0"/>
              </a:buClr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Light" charset="-127"/>
                <a:ea typeface="Noto Sans CJK KR Light" charset="-127"/>
                <a:cs typeface="Noto Sans CJK KR Light" charset="-127"/>
              </a:defRPr>
            </a:lvl2pPr>
            <a:lvl3pPr>
              <a:lnSpc>
                <a:spcPts val="3500"/>
              </a:lnSpc>
              <a:buClr>
                <a:srgbClr val="0070C0"/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Light" charset="-127"/>
                <a:ea typeface="Noto Sans CJK KR Light" charset="-127"/>
                <a:cs typeface="Noto Sans CJK KR Light" charset="-127"/>
              </a:defRPr>
            </a:lvl3pPr>
            <a:lvl4pPr>
              <a:lnSpc>
                <a:spcPct val="100000"/>
              </a:lnSpc>
              <a:defRPr sz="2000" b="0" i="0">
                <a:latin typeface="Noto Sans CJK KR Light" charset="-127"/>
                <a:ea typeface="Noto Sans CJK KR Light" charset="-127"/>
                <a:cs typeface="Noto Sans CJK KR Light" charset="-127"/>
              </a:defRPr>
            </a:lvl4pPr>
            <a:lvl5pPr>
              <a:lnSpc>
                <a:spcPct val="100000"/>
              </a:lnSpc>
              <a:defRPr sz="2000" b="0" i="0">
                <a:latin typeface="Noto Sans CJK KR Light" charset="-127"/>
                <a:ea typeface="Noto Sans CJK KR Light" charset="-127"/>
                <a:cs typeface="Noto Sans CJK KR Light" charset="-12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AB15-33CD-4170-BF5D-A6F1CBEB469E}" type="datetimeFigureOut">
              <a:rPr lang="en-CA" smtClean="0"/>
              <a:pPr/>
              <a:t>2021-02-28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644A-0E2B-40DA-ACE6-D91A0091C893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332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AB15-33CD-4170-BF5D-A6F1CBEB469E}" type="datetimeFigureOut">
              <a:rPr lang="en-CA" smtClean="0"/>
              <a:pPr/>
              <a:t>2021-02-28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644A-0E2B-40DA-ACE6-D91A0091C893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149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AB15-33CD-4170-BF5D-A6F1CBEB469E}" type="datetimeFigureOut">
              <a:rPr lang="en-CA" smtClean="0"/>
              <a:pPr/>
              <a:t>2021-02-28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644A-0E2B-40DA-ACE6-D91A0091C893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3147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AB15-33CD-4170-BF5D-A6F1CBEB469E}" type="datetimeFigureOut">
              <a:rPr lang="en-CA" smtClean="0"/>
              <a:pPr/>
              <a:t>2021-02-28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644A-0E2B-40DA-ACE6-D91A0091C893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874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 b="0" i="0" u="none">
                <a:solidFill>
                  <a:srgbClr val="0070C0"/>
                </a:solidFill>
                <a:latin typeface="Noto Sans CJK KR" charset="-127"/>
                <a:ea typeface="Noto Sans CJK KR" charset="-127"/>
                <a:cs typeface="Noto Sans CJK KR" charset="-127"/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AB15-33CD-4170-BF5D-A6F1CBEB469E}" type="datetimeFigureOut">
              <a:rPr lang="en-CA" smtClean="0"/>
              <a:pPr/>
              <a:t>2021-02-28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644A-0E2B-40DA-ACE6-D91A0091C893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869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AB15-33CD-4170-BF5D-A6F1CBEB469E}" type="datetimeFigureOut">
              <a:rPr lang="en-CA" smtClean="0"/>
              <a:pPr/>
              <a:t>2021-02-28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644A-0E2B-40DA-ACE6-D91A0091C893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320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AB15-33CD-4170-BF5D-A6F1CBEB469E}" type="datetimeFigureOut">
              <a:rPr lang="en-CA" smtClean="0"/>
              <a:pPr/>
              <a:t>2021-02-28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644A-0E2B-40DA-ACE6-D91A0091C893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687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AB15-33CD-4170-BF5D-A6F1CBEB469E}" type="datetimeFigureOut">
              <a:rPr lang="en-CA" smtClean="0"/>
              <a:pPr/>
              <a:t>2021-02-28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D644A-0E2B-40DA-ACE6-D91A0091C893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390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8AB15-33CD-4170-BF5D-A6F1CBEB469E}" type="datetimeFigureOut">
              <a:rPr lang="en-CA" smtClean="0"/>
              <a:pPr/>
              <a:t>2021-02-28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D644A-0E2B-40DA-ACE6-D91A0091C893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758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nyoungyang@Arizon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png.asia/?p=1437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484" y="1359694"/>
            <a:ext cx="9882187" cy="163830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CA" sz="5400" b="1" dirty="0">
                <a:solidFill>
                  <a:srgbClr val="0070C0"/>
                </a:solidFill>
                <a:latin typeface="Noto Sans CJK KR" charset="-127"/>
                <a:ea typeface="Noto Sans CJK KR" charset="-127"/>
                <a:cs typeface="Noto Sans CJK KR" charset="-127"/>
              </a:rPr>
              <a:t>Asia Pacific Next Generation</a:t>
            </a:r>
            <a:endParaRPr lang="en-CA" sz="3600" dirty="0">
              <a:solidFill>
                <a:srgbClr val="0070C0"/>
              </a:solidFill>
              <a:latin typeface="Noto Sans CJK KR" charset="-127"/>
              <a:ea typeface="Noto Sans CJK KR" charset="-127"/>
              <a:cs typeface="Noto Sans CJK KR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5333" y="5281613"/>
            <a:ext cx="9144000" cy="1009120"/>
          </a:xfrm>
        </p:spPr>
        <p:txBody>
          <a:bodyPr/>
          <a:lstStyle/>
          <a:p>
            <a:pPr algn="r"/>
            <a:r>
              <a:rPr lang="en-CA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Medium" charset="-127"/>
                <a:ea typeface="Noto Sans CJK KR Medium" charset="-127"/>
                <a:cs typeface="Noto Sans CJK KR Medium" charset="-127"/>
              </a:rPr>
              <a:t>February 28, 2021</a:t>
            </a:r>
          </a:p>
          <a:p>
            <a:pPr algn="r"/>
            <a:r>
              <a:rPr lang="en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oto Sans CJK KR Medium" charset="-127"/>
                <a:ea typeface="Noto Sans CJK KR Medium" charset="-127"/>
                <a:cs typeface="Noto Sans CJK KR Medium" charset="-127"/>
              </a:rPr>
              <a:t>yangyang</a:t>
            </a:r>
            <a:r>
              <a:rPr lang="en-CA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Medium" charset="-127"/>
                <a:ea typeface="Noto Sans CJK KR Medium" charset="-127"/>
                <a:cs typeface="Noto Sans CJK KR Medium" charset="-127"/>
              </a:rPr>
              <a:t> </a:t>
            </a:r>
            <a:r>
              <a:rPr lang="en-CA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Medium" charset="-127"/>
                <a:ea typeface="Noto Sans CJK KR Medium" charset="-127"/>
                <a:cs typeface="Noto Sans CJK KR Medium" charset="-127"/>
                <a:hlinkClick r:id="rId3"/>
              </a:rPr>
              <a:t>sunyoungyang@arizona.edu</a:t>
            </a:r>
            <a:r>
              <a:rPr lang="en-CA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CJK KR Medium" charset="-127"/>
                <a:ea typeface="Noto Sans CJK KR Medium" charset="-127"/>
                <a:cs typeface="Noto Sans CJK KR Medium" charset="-127"/>
              </a:rPr>
              <a:t> </a:t>
            </a:r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0" y="3469746"/>
            <a:ext cx="12192000" cy="0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729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599" y="365126"/>
            <a:ext cx="8656956" cy="952500"/>
          </a:xfrm>
        </p:spPr>
        <p:txBody>
          <a:bodyPr>
            <a:normAutofit fontScale="90000"/>
          </a:bodyPr>
          <a:lstStyle/>
          <a:p>
            <a:r>
              <a:rPr lang="en-US" dirty="0"/>
              <a:t>APNG Seminar at the 2021 APRICOT </a:t>
            </a:r>
            <a:br>
              <a:rPr lang="en-US" dirty="0"/>
            </a:br>
            <a:r>
              <a:rPr lang="en-US" dirty="0"/>
              <a:t>(March 5, 2021)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250" y="1570892"/>
            <a:ext cx="10803466" cy="465933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Languages on the Internet</a:t>
            </a:r>
            <a:endParaRPr lang="en-US" dirty="0"/>
          </a:p>
          <a:p>
            <a:r>
              <a:rPr lang="en-US" dirty="0"/>
              <a:t>Talk 5: “Thai Speech Recognition Technology and Linguistics of a Tonal Language” by </a:t>
            </a:r>
            <a:r>
              <a:rPr lang="en-US" dirty="0" err="1"/>
              <a:t>Kwanchiva</a:t>
            </a:r>
            <a:r>
              <a:rPr lang="en-US" dirty="0"/>
              <a:t> </a:t>
            </a:r>
            <a:r>
              <a:rPr lang="en-US" dirty="0" err="1"/>
              <a:t>Thangthai</a:t>
            </a:r>
            <a:endParaRPr lang="en-US" dirty="0"/>
          </a:p>
          <a:p>
            <a:r>
              <a:rPr lang="en-US" dirty="0"/>
              <a:t>Talk 6: “Internet and Persian Language” by </a:t>
            </a:r>
            <a:r>
              <a:rPr lang="en-US" dirty="0" err="1"/>
              <a:t>Fatemeh</a:t>
            </a:r>
            <a:r>
              <a:rPr lang="en-US" dirty="0"/>
              <a:t> Saber</a:t>
            </a:r>
          </a:p>
          <a:p>
            <a:r>
              <a:rPr lang="en-US" dirty="0"/>
              <a:t>Talk 7: “Language, Language technologies and Internet: Context of Nepali Language” by </a:t>
            </a:r>
            <a:r>
              <a:rPr lang="en-US" dirty="0" err="1"/>
              <a:t>Birodh</a:t>
            </a:r>
            <a:r>
              <a:rPr lang="en-US" dirty="0"/>
              <a:t> </a:t>
            </a:r>
            <a:r>
              <a:rPr lang="en-US" dirty="0" err="1"/>
              <a:t>Rijal</a:t>
            </a:r>
            <a:endParaRPr lang="en-US" dirty="0"/>
          </a:p>
          <a:p>
            <a:endParaRPr lang="en-US" dirty="0"/>
          </a:p>
          <a:p>
            <a:r>
              <a:rPr lang="en-US" dirty="0"/>
              <a:t>More information: </a:t>
            </a:r>
            <a:r>
              <a:rPr lang="en-US" dirty="0">
                <a:hlinkClick r:id="rId3"/>
              </a:rPr>
              <a:t>https://apng.asia/?p=1437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854E13-3621-4A64-97E4-432037787E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350" y="410894"/>
            <a:ext cx="2495550" cy="86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822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599" y="365126"/>
            <a:ext cx="8656956" cy="952500"/>
          </a:xfrm>
        </p:spPr>
        <p:txBody>
          <a:bodyPr>
            <a:normAutofit/>
          </a:bodyPr>
          <a:lstStyle/>
          <a:p>
            <a:r>
              <a:rPr lang="en-US" dirty="0"/>
              <a:t>APNG Action Plans for 2021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112" y="1764323"/>
            <a:ext cx="10803466" cy="4682775"/>
          </a:xfrm>
        </p:spPr>
        <p:txBody>
          <a:bodyPr/>
          <a:lstStyle/>
          <a:p>
            <a:r>
              <a:rPr lang="en-US" dirty="0"/>
              <a:t>Hosting a seminar at the 2021 APRICOT/APNIC</a:t>
            </a:r>
          </a:p>
          <a:p>
            <a:r>
              <a:rPr lang="en-US" dirty="0"/>
              <a:t>Hosting a seminar at the 52nd APNIC</a:t>
            </a:r>
          </a:p>
          <a:p>
            <a:r>
              <a:rPr lang="en-US" dirty="0"/>
              <a:t>Hosting a webinar series for 2021</a:t>
            </a:r>
          </a:p>
          <a:p>
            <a:r>
              <a:rPr lang="en-US" dirty="0"/>
              <a:t>Planning to host the APNG Camp at the 2022 APRICOT/APNIC in Dhaka, Bangladesh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854E13-3621-4A64-97E4-432037787E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350" y="410894"/>
            <a:ext cx="2495550" cy="86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512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0525" y="371475"/>
            <a:ext cx="8296275" cy="645795"/>
          </a:xfrm>
        </p:spPr>
        <p:txBody>
          <a:bodyPr>
            <a:normAutofit/>
          </a:bodyPr>
          <a:lstStyle/>
          <a:p>
            <a:r>
              <a:rPr lang="en-US" b="1" dirty="0"/>
              <a:t>APNG: The Current Leadership Team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854E13-3621-4A64-97E4-432037787E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925" y="196263"/>
            <a:ext cx="2495550" cy="860964"/>
          </a:xfrm>
          <a:prstGeom prst="rect">
            <a:avLst/>
          </a:prstGeom>
        </p:spPr>
      </p:pic>
      <p:pic>
        <p:nvPicPr>
          <p:cNvPr id="5" name="Picture 4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26AC2501-F535-4910-90F1-F15703D4150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026" y="4504811"/>
            <a:ext cx="1211956" cy="167624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7" name="Picture 6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0A1B59BA-6A9B-4C4B-A333-D4FA5FA3A85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504"/>
          <a:stretch/>
        </p:blipFill>
        <p:spPr>
          <a:xfrm>
            <a:off x="599874" y="1762409"/>
            <a:ext cx="1262212" cy="166204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9" name="Picture 8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AED4D424-966E-45FE-9E05-B972BF24EF3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6851" y="1787099"/>
            <a:ext cx="1254484" cy="167264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1" name="Picture 10" descr="A person sitting at a desk&#10;&#10;Description automatically generated">
            <a:extLst>
              <a:ext uri="{FF2B5EF4-FFF2-40B4-BE49-F238E27FC236}">
                <a16:creationId xmlns:a16="http://schemas.microsoft.com/office/drawing/2014/main" id="{53880352-1939-4C13-BD80-7DB29A426EA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74082" y="1751810"/>
            <a:ext cx="1184380" cy="167264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3" name="Picture 12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3606D8F8-2378-459F-A7C9-69C66977BEB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81951" y="4506338"/>
            <a:ext cx="1259898" cy="172192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5" name="Picture 14" descr="A picture containing cellphone, phone, suit, talking&#10;&#10;Description automatically generated">
            <a:extLst>
              <a:ext uri="{FF2B5EF4-FFF2-40B4-BE49-F238E27FC236}">
                <a16:creationId xmlns:a16="http://schemas.microsoft.com/office/drawing/2014/main" id="{7093F1FC-6AE5-4637-A0D4-05499D4F4A3E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24"/>
          <a:stretch/>
        </p:blipFill>
        <p:spPr>
          <a:xfrm>
            <a:off x="5787142" y="4517911"/>
            <a:ext cx="1254485" cy="16836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B3D3AA1-1261-4462-A918-C4100F90447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452" y="4529895"/>
            <a:ext cx="1184380" cy="167481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259049" y="3465040"/>
            <a:ext cx="1627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Kashif</a:t>
            </a:r>
            <a:r>
              <a:rPr lang="en-US" sz="1600" dirty="0"/>
              <a:t> </a:t>
            </a:r>
            <a:r>
              <a:rPr lang="en-US" sz="1600" dirty="0" err="1"/>
              <a:t>Adeel</a:t>
            </a:r>
            <a:r>
              <a:rPr lang="en-US" sz="1600" dirty="0"/>
              <a:t> (Pakistan, Oman)</a:t>
            </a:r>
          </a:p>
        </p:txBody>
      </p:sp>
      <p:sp>
        <p:nvSpPr>
          <p:cNvPr id="8" name="Rectangle 7"/>
          <p:cNvSpPr/>
          <p:nvPr/>
        </p:nvSpPr>
        <p:spPr>
          <a:xfrm>
            <a:off x="433390" y="1159007"/>
            <a:ext cx="18924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en-US" sz="2400" b="1" dirty="0"/>
              <a:t>Co-chairs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6251" y="3453170"/>
            <a:ext cx="184801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Khan Md. </a:t>
            </a:r>
            <a:r>
              <a:rPr lang="en-US" sz="1500" dirty="0" err="1"/>
              <a:t>Mahfuzus</a:t>
            </a:r>
            <a:r>
              <a:rPr lang="en-US" sz="1500" dirty="0"/>
              <a:t> Salam (Bangladesh, Japan)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173317" y="1154018"/>
            <a:ext cx="22763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en-US" sz="2400" b="1" dirty="0"/>
              <a:t>Core Members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B3D3AA1-1261-4462-A918-C4100F90447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2852" y="4492178"/>
            <a:ext cx="1225867" cy="16888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2" name="TextBox 21"/>
          <p:cNvSpPr txBox="1"/>
          <p:nvPr/>
        </p:nvSpPr>
        <p:spPr>
          <a:xfrm>
            <a:off x="476501" y="6182264"/>
            <a:ext cx="1609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yangyang</a:t>
            </a:r>
            <a:r>
              <a:rPr lang="en-US" sz="1600" dirty="0"/>
              <a:t> (South Korea, USA)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00142" y="3426846"/>
            <a:ext cx="1627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Sumith</a:t>
            </a:r>
            <a:r>
              <a:rPr lang="en-US" sz="1600" dirty="0"/>
              <a:t> </a:t>
            </a:r>
            <a:r>
              <a:rPr lang="en-US" sz="1600" dirty="0" err="1"/>
              <a:t>Gamage</a:t>
            </a:r>
            <a:r>
              <a:rPr lang="en-US" sz="1600" dirty="0"/>
              <a:t> (Sri Lanka)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52954" y="6257732"/>
            <a:ext cx="1894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Dihan</a:t>
            </a:r>
            <a:r>
              <a:rPr lang="en-US" sz="1600" dirty="0"/>
              <a:t> </a:t>
            </a:r>
            <a:r>
              <a:rPr lang="en-US" sz="1600" dirty="0" err="1"/>
              <a:t>Morawaka</a:t>
            </a:r>
            <a:endParaRPr lang="en-US" sz="1600" dirty="0"/>
          </a:p>
          <a:p>
            <a:r>
              <a:rPr lang="en-US" sz="1600" dirty="0"/>
              <a:t>(Sri Lanka, Malaysia)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93153" y="6250989"/>
            <a:ext cx="1627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Asik</a:t>
            </a:r>
            <a:r>
              <a:rPr lang="en-US" sz="1600" dirty="0"/>
              <a:t> </a:t>
            </a:r>
            <a:r>
              <a:rPr lang="en-US" sz="1600" dirty="0" err="1"/>
              <a:t>Rajbhandari</a:t>
            </a:r>
            <a:r>
              <a:rPr lang="en-US" sz="1600" dirty="0"/>
              <a:t> (Nepal, Thailand)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083676" y="6213583"/>
            <a:ext cx="121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Timothy Wu (Hong Kong)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870427" y="6237285"/>
            <a:ext cx="1189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Benson Wu (Taiwan)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700260" y="1102995"/>
            <a:ext cx="22898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en-US" sz="2400" b="1" dirty="0"/>
              <a:t>Advisor/Mentor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609320" y="1410272"/>
            <a:ext cx="2471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Tommy Matsumoto (Japan)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0A1B59BA-6A9B-4C4B-A333-D4FA5FA3A85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482" y="1787099"/>
            <a:ext cx="1398421" cy="207939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093F1FC-6AE5-4637-A0D4-05499D4F4A3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212" y="1724523"/>
            <a:ext cx="1226828" cy="16957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2" name="Rectangle 11"/>
          <p:cNvSpPr/>
          <p:nvPr/>
        </p:nvSpPr>
        <p:spPr>
          <a:xfrm>
            <a:off x="7328601" y="6237285"/>
            <a:ext cx="15360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Joan Vicente (Philippines)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64439" y="3420273"/>
            <a:ext cx="171917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rgbClr val="323130"/>
                </a:solidFill>
              </a:rPr>
              <a:t>Sam </a:t>
            </a:r>
            <a:r>
              <a:rPr lang="en-US" sz="1500" dirty="0" err="1">
                <a:solidFill>
                  <a:srgbClr val="323130"/>
                </a:solidFill>
              </a:rPr>
              <a:t>Goundar</a:t>
            </a:r>
            <a:r>
              <a:rPr lang="en-US" sz="1500" dirty="0">
                <a:solidFill>
                  <a:srgbClr val="323130"/>
                </a:solidFill>
              </a:rPr>
              <a:t> </a:t>
            </a:r>
          </a:p>
          <a:p>
            <a:r>
              <a:rPr lang="en-US" sz="1500" dirty="0">
                <a:solidFill>
                  <a:srgbClr val="323130"/>
                </a:solidFill>
              </a:rPr>
              <a:t>(Fiji, New Zealand)</a:t>
            </a:r>
            <a:endParaRPr lang="en-US" sz="1500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7093F1FC-6AE5-4637-A0D4-05499D4F4A3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70" y="4516247"/>
            <a:ext cx="1226873" cy="16836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093F1FC-6AE5-4637-A0D4-05499D4F4A3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466" y="1789199"/>
            <a:ext cx="1311546" cy="167054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5" name="Rectangle 34"/>
          <p:cNvSpPr/>
          <p:nvPr/>
        </p:nvSpPr>
        <p:spPr>
          <a:xfrm>
            <a:off x="4071942" y="3475503"/>
            <a:ext cx="15360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/>
              <a:t>Magie</a:t>
            </a:r>
            <a:r>
              <a:rPr lang="en-US" sz="1600" dirty="0"/>
              <a:t> Antonio (Philippines)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7093F1FC-6AE5-4637-A0D4-05499D4F4A3E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950" y="4506338"/>
            <a:ext cx="1226386" cy="169359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6" name="TextBox 35"/>
          <p:cNvSpPr txBox="1"/>
          <p:nvPr/>
        </p:nvSpPr>
        <p:spPr>
          <a:xfrm>
            <a:off x="2324269" y="6260980"/>
            <a:ext cx="15322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Emil </a:t>
            </a:r>
            <a:r>
              <a:rPr lang="en-US" sz="1600" dirty="0" err="1"/>
              <a:t>Kaburuan</a:t>
            </a:r>
            <a:r>
              <a:rPr lang="en-US" sz="1600" dirty="0"/>
              <a:t> (Indonesia)</a:t>
            </a:r>
          </a:p>
        </p:txBody>
      </p:sp>
    </p:spTree>
    <p:extLst>
      <p:ext uri="{BB962C8B-B14F-4D97-AF65-F5344CB8AC3E}">
        <p14:creationId xmlns:p14="http://schemas.microsoft.com/office/powerpoint/2010/main" val="3777366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599" y="365126"/>
            <a:ext cx="8656956" cy="9525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Get Endorsements from the formal APNG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112" y="1764323"/>
            <a:ext cx="10803466" cy="4682775"/>
          </a:xfrm>
        </p:spPr>
        <p:txBody>
          <a:bodyPr/>
          <a:lstStyle/>
          <a:p>
            <a:r>
              <a:rPr lang="en-US" dirty="0"/>
              <a:t>What is the correct process? </a:t>
            </a:r>
          </a:p>
          <a:p>
            <a:r>
              <a:rPr lang="en-US" dirty="0"/>
              <a:t>With whom do we need to discuss?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854E13-3621-4A64-97E4-432037787E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350" y="410894"/>
            <a:ext cx="2495550" cy="86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421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599" y="365126"/>
            <a:ext cx="8656956" cy="952500"/>
          </a:xfrm>
        </p:spPr>
        <p:txBody>
          <a:bodyPr>
            <a:normAutofit/>
          </a:bodyPr>
          <a:lstStyle/>
          <a:p>
            <a:r>
              <a:rPr lang="en-CA" dirty="0"/>
              <a:t>APNG: Organization (In progress)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854E13-3621-4A64-97E4-432037787E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350" y="410894"/>
            <a:ext cx="2495550" cy="86096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933952" y="1885951"/>
            <a:ext cx="1691640" cy="14654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accent5">
                    <a:lumMod val="50000"/>
                  </a:schemeClr>
                </a:solidFill>
              </a:rPr>
              <a:t>Executive Committee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88680" y="4669129"/>
            <a:ext cx="1587550" cy="8172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>
                <a:solidFill>
                  <a:schemeClr val="bg2">
                    <a:lumMod val="90000"/>
                  </a:schemeClr>
                </a:solidFill>
              </a:rPr>
              <a:t>Funding Committee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40780" y="2223023"/>
            <a:ext cx="1429434" cy="97077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/>
              <a:t>Advisory Committee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488680" y="2154442"/>
            <a:ext cx="1587550" cy="6573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>
                <a:solidFill>
                  <a:schemeClr val="bg2">
                    <a:lumMod val="50000"/>
                  </a:schemeClr>
                </a:solidFill>
              </a:rPr>
              <a:t>Secretariat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71626" y="4785866"/>
            <a:ext cx="2045970" cy="1209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/>
              <a:t>APNG Camp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54880" y="4785865"/>
            <a:ext cx="2125980" cy="12091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Webinar /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Seminar Series</a:t>
            </a:r>
            <a:endParaRPr lang="en-US" sz="2400" b="1" kern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488680" y="3351415"/>
            <a:ext cx="1587550" cy="6573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/>
              <a:t>Webmaster</a:t>
            </a:r>
          </a:p>
        </p:txBody>
      </p:sp>
      <p:cxnSp>
        <p:nvCxnSpPr>
          <p:cNvPr id="25" name="Elbow Connector 24"/>
          <p:cNvCxnSpPr>
            <a:stCxn id="17" idx="3"/>
          </p:cNvCxnSpPr>
          <p:nvPr/>
        </p:nvCxnSpPr>
        <p:spPr>
          <a:xfrm>
            <a:off x="6625592" y="2618683"/>
            <a:ext cx="849628" cy="245906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469505" y="2616071"/>
            <a:ext cx="10191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23" idx="1"/>
          </p:cNvCxnSpPr>
          <p:nvPr/>
        </p:nvCxnSpPr>
        <p:spPr>
          <a:xfrm>
            <a:off x="7469505" y="3680083"/>
            <a:ext cx="101917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469504" y="5065269"/>
            <a:ext cx="101917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382120" y="2616071"/>
            <a:ext cx="1572785" cy="7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779772" y="3351415"/>
            <a:ext cx="0" cy="628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548890" y="3979800"/>
            <a:ext cx="32308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79772" y="3979800"/>
            <a:ext cx="0" cy="806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548892" y="3979800"/>
            <a:ext cx="0" cy="806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671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2029260"/>
            <a:ext cx="10803466" cy="4214386"/>
          </a:xfrm>
        </p:spPr>
        <p:txBody>
          <a:bodyPr>
            <a:noAutofit/>
          </a:bodyPr>
          <a:lstStyle/>
          <a:p>
            <a:r>
              <a:rPr lang="en-CA" dirty="0"/>
              <a:t>Progress of Rebuilding APNG</a:t>
            </a:r>
          </a:p>
          <a:p>
            <a:r>
              <a:rPr lang="en-CA" dirty="0"/>
              <a:t>The APNG Leadership Team</a:t>
            </a:r>
          </a:p>
          <a:p>
            <a:r>
              <a:rPr lang="en-CA" dirty="0"/>
              <a:t>What’s Next?: Getting Endorsements </a:t>
            </a:r>
          </a:p>
          <a:p>
            <a:r>
              <a:rPr lang="en-CA" dirty="0"/>
              <a:t>What’s Next?: Composing the Advisory Committee </a:t>
            </a:r>
          </a:p>
          <a:p>
            <a:endParaRPr lang="en-CA" dirty="0"/>
          </a:p>
          <a:p>
            <a:endParaRPr lang="en-CA" dirty="0"/>
          </a:p>
          <a:p>
            <a:pPr lvl="1"/>
            <a:endParaRPr lang="en-CA" dirty="0"/>
          </a:p>
        </p:txBody>
      </p:sp>
      <p:grpSp>
        <p:nvGrpSpPr>
          <p:cNvPr id="4" name="Group 79"/>
          <p:cNvGrpSpPr>
            <a:grpSpLocks/>
          </p:cNvGrpSpPr>
          <p:nvPr/>
        </p:nvGrpSpPr>
        <p:grpSpPr bwMode="auto">
          <a:xfrm>
            <a:off x="10635229" y="537174"/>
            <a:ext cx="947169" cy="947598"/>
            <a:chOff x="0" y="0"/>
            <a:chExt cx="477" cy="478"/>
          </a:xfrm>
        </p:grpSpPr>
        <p:sp>
          <p:nvSpPr>
            <p:cNvPr id="5" name="AutoShape 77"/>
            <p:cNvSpPr>
              <a:spLocks/>
            </p:cNvSpPr>
            <p:nvPr/>
          </p:nvSpPr>
          <p:spPr bwMode="auto">
            <a:xfrm>
              <a:off x="168" y="0"/>
              <a:ext cx="309" cy="311"/>
            </a:xfrm>
            <a:custGeom>
              <a:avLst/>
              <a:gdLst>
                <a:gd name="T0" fmla="*/ 300 w 21391"/>
                <a:gd name="T1" fmla="*/ 9 h 21600"/>
                <a:gd name="T2" fmla="*/ 278 w 21391"/>
                <a:gd name="T3" fmla="*/ 0 h 21600"/>
                <a:gd name="T4" fmla="*/ 256 w 21391"/>
                <a:gd name="T5" fmla="*/ 9 h 21600"/>
                <a:gd name="T6" fmla="*/ 182 w 21391"/>
                <a:gd name="T7" fmla="*/ 84 h 21600"/>
                <a:gd name="T8" fmla="*/ 171 w 21391"/>
                <a:gd name="T9" fmla="*/ 94 h 21600"/>
                <a:gd name="T10" fmla="*/ 162 w 21391"/>
                <a:gd name="T11" fmla="*/ 104 h 21600"/>
                <a:gd name="T12" fmla="*/ 102 w 21391"/>
                <a:gd name="T13" fmla="*/ 163 h 21600"/>
                <a:gd name="T14" fmla="*/ 0 w 21391"/>
                <a:gd name="T15" fmla="*/ 266 h 21600"/>
                <a:gd name="T16" fmla="*/ 0 w 21391"/>
                <a:gd name="T17" fmla="*/ 311 h 21600"/>
                <a:gd name="T18" fmla="*/ 43 w 21391"/>
                <a:gd name="T19" fmla="*/ 311 h 21600"/>
                <a:gd name="T20" fmla="*/ 93 w 21391"/>
                <a:gd name="T21" fmla="*/ 260 h 21600"/>
                <a:gd name="T22" fmla="*/ 206 w 21391"/>
                <a:gd name="T23" fmla="*/ 147 h 21600"/>
                <a:gd name="T24" fmla="*/ 208 w 21391"/>
                <a:gd name="T25" fmla="*/ 145 h 21600"/>
                <a:gd name="T26" fmla="*/ 213 w 21391"/>
                <a:gd name="T27" fmla="*/ 140 h 21600"/>
                <a:gd name="T28" fmla="*/ 300 w 21391"/>
                <a:gd name="T29" fmla="*/ 53 h 21600"/>
                <a:gd name="T30" fmla="*/ 300 w 21391"/>
                <a:gd name="T31" fmla="*/ 9 h 21600"/>
                <a:gd name="T32" fmla="*/ 300 w 21391"/>
                <a:gd name="T33" fmla="*/ 9 h 216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391" h="21600">
                  <a:moveTo>
                    <a:pt x="20763" y="631"/>
                  </a:moveTo>
                  <a:cubicBezTo>
                    <a:pt x="20344" y="211"/>
                    <a:pt x="19794" y="0"/>
                    <a:pt x="19246" y="0"/>
                  </a:cubicBezTo>
                  <a:cubicBezTo>
                    <a:pt x="18697" y="0"/>
                    <a:pt x="18149" y="211"/>
                    <a:pt x="17732" y="631"/>
                  </a:cubicBezTo>
                  <a:lnTo>
                    <a:pt x="12577" y="5820"/>
                  </a:lnTo>
                  <a:lnTo>
                    <a:pt x="11865" y="6537"/>
                  </a:lnTo>
                  <a:lnTo>
                    <a:pt x="11193" y="7216"/>
                  </a:lnTo>
                  <a:lnTo>
                    <a:pt x="7087" y="11350"/>
                  </a:lnTo>
                  <a:lnTo>
                    <a:pt x="0" y="18486"/>
                  </a:lnTo>
                  <a:lnTo>
                    <a:pt x="0" y="21600"/>
                  </a:lnTo>
                  <a:lnTo>
                    <a:pt x="2971" y="21600"/>
                  </a:lnTo>
                  <a:lnTo>
                    <a:pt x="6466" y="18079"/>
                  </a:lnTo>
                  <a:lnTo>
                    <a:pt x="14283" y="10208"/>
                  </a:lnTo>
                  <a:lnTo>
                    <a:pt x="14398" y="10092"/>
                  </a:lnTo>
                  <a:lnTo>
                    <a:pt x="14763" y="9724"/>
                  </a:lnTo>
                  <a:lnTo>
                    <a:pt x="20763" y="3682"/>
                  </a:lnTo>
                  <a:cubicBezTo>
                    <a:pt x="21600" y="2842"/>
                    <a:pt x="21600" y="1475"/>
                    <a:pt x="20763" y="631"/>
                  </a:cubicBezTo>
                  <a:close/>
                  <a:moveTo>
                    <a:pt x="20763" y="631"/>
                  </a:moveTo>
                </a:path>
              </a:pathLst>
            </a:custGeom>
            <a:solidFill>
              <a:srgbClr val="FFFFFF"/>
            </a:solidFill>
            <a:ln w="12700" cap="flat">
              <a:solidFill>
                <a:srgbClr val="0070C0"/>
              </a:solidFill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" name="AutoShape 78"/>
            <p:cNvSpPr>
              <a:spLocks/>
            </p:cNvSpPr>
            <p:nvPr/>
          </p:nvSpPr>
          <p:spPr bwMode="auto">
            <a:xfrm>
              <a:off x="0" y="84"/>
              <a:ext cx="392" cy="394"/>
            </a:xfrm>
            <a:custGeom>
              <a:avLst/>
              <a:gdLst>
                <a:gd name="T0" fmla="*/ 386 w 21600"/>
                <a:gd name="T1" fmla="*/ 79 h 21600"/>
                <a:gd name="T2" fmla="*/ 273 w 21600"/>
                <a:gd name="T3" fmla="*/ 192 h 21600"/>
                <a:gd name="T4" fmla="*/ 223 w 21600"/>
                <a:gd name="T5" fmla="*/ 243 h 21600"/>
                <a:gd name="T6" fmla="*/ 217 w 21600"/>
                <a:gd name="T7" fmla="*/ 249 h 21600"/>
                <a:gd name="T8" fmla="*/ 208 w 21600"/>
                <a:gd name="T9" fmla="*/ 249 h 21600"/>
                <a:gd name="T10" fmla="*/ 165 w 21600"/>
                <a:gd name="T11" fmla="*/ 249 h 21600"/>
                <a:gd name="T12" fmla="*/ 144 w 21600"/>
                <a:gd name="T13" fmla="*/ 249 h 21600"/>
                <a:gd name="T14" fmla="*/ 144 w 21600"/>
                <a:gd name="T15" fmla="*/ 228 h 21600"/>
                <a:gd name="T16" fmla="*/ 144 w 21600"/>
                <a:gd name="T17" fmla="*/ 183 h 21600"/>
                <a:gd name="T18" fmla="*/ 144 w 21600"/>
                <a:gd name="T19" fmla="*/ 175 h 21600"/>
                <a:gd name="T20" fmla="*/ 150 w 21600"/>
                <a:gd name="T21" fmla="*/ 169 h 21600"/>
                <a:gd name="T22" fmla="*/ 253 w 21600"/>
                <a:gd name="T23" fmla="*/ 66 h 21600"/>
                <a:gd name="T24" fmla="*/ 312 w 21600"/>
                <a:gd name="T25" fmla="*/ 6 h 21600"/>
                <a:gd name="T26" fmla="*/ 318 w 21600"/>
                <a:gd name="T27" fmla="*/ 0 h 21600"/>
                <a:gd name="T28" fmla="*/ 0 w 21600"/>
                <a:gd name="T29" fmla="*/ 0 h 21600"/>
                <a:gd name="T30" fmla="*/ 0 w 21600"/>
                <a:gd name="T31" fmla="*/ 394 h 21600"/>
                <a:gd name="T32" fmla="*/ 392 w 21600"/>
                <a:gd name="T33" fmla="*/ 394 h 21600"/>
                <a:gd name="T34" fmla="*/ 392 w 21600"/>
                <a:gd name="T35" fmla="*/ 72 h 21600"/>
                <a:gd name="T36" fmla="*/ 388 w 21600"/>
                <a:gd name="T37" fmla="*/ 77 h 21600"/>
                <a:gd name="T38" fmla="*/ 386 w 21600"/>
                <a:gd name="T39" fmla="*/ 79 h 21600"/>
                <a:gd name="T40" fmla="*/ 386 w 21600"/>
                <a:gd name="T41" fmla="*/ 79 h 216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1600" h="21600">
                  <a:moveTo>
                    <a:pt x="21268" y="4307"/>
                  </a:moveTo>
                  <a:lnTo>
                    <a:pt x="15047" y="10527"/>
                  </a:lnTo>
                  <a:lnTo>
                    <a:pt x="12264" y="13308"/>
                  </a:lnTo>
                  <a:lnTo>
                    <a:pt x="11930" y="13642"/>
                  </a:lnTo>
                  <a:lnTo>
                    <a:pt x="11460" y="13642"/>
                  </a:lnTo>
                  <a:lnTo>
                    <a:pt x="9096" y="13642"/>
                  </a:lnTo>
                  <a:lnTo>
                    <a:pt x="7959" y="13642"/>
                  </a:lnTo>
                  <a:lnTo>
                    <a:pt x="7959" y="12506"/>
                  </a:lnTo>
                  <a:lnTo>
                    <a:pt x="7959" y="10045"/>
                  </a:lnTo>
                  <a:lnTo>
                    <a:pt x="7959" y="9574"/>
                  </a:lnTo>
                  <a:lnTo>
                    <a:pt x="8291" y="9241"/>
                  </a:lnTo>
                  <a:lnTo>
                    <a:pt x="13932" y="3601"/>
                  </a:lnTo>
                  <a:lnTo>
                    <a:pt x="17200" y="333"/>
                  </a:lnTo>
                  <a:lnTo>
                    <a:pt x="17532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3973"/>
                  </a:lnTo>
                  <a:lnTo>
                    <a:pt x="21357" y="4216"/>
                  </a:lnTo>
                  <a:cubicBezTo>
                    <a:pt x="21357" y="4216"/>
                    <a:pt x="21268" y="4307"/>
                    <a:pt x="21268" y="4307"/>
                  </a:cubicBezTo>
                  <a:close/>
                  <a:moveTo>
                    <a:pt x="21268" y="4307"/>
                  </a:moveTo>
                </a:path>
              </a:pathLst>
            </a:custGeom>
            <a:solidFill>
              <a:srgbClr val="FFFFFF"/>
            </a:solidFill>
            <a:ln w="12700" cap="flat">
              <a:solidFill>
                <a:srgbClr val="0070C0"/>
              </a:solidFill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5569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599" y="365126"/>
            <a:ext cx="8668386" cy="1017904"/>
          </a:xfrm>
        </p:spPr>
        <p:txBody>
          <a:bodyPr>
            <a:normAutofit/>
          </a:bodyPr>
          <a:lstStyle/>
          <a:p>
            <a:r>
              <a:rPr lang="en-CA" dirty="0"/>
              <a:t>Rebuilding APNG: 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167" y="1713547"/>
            <a:ext cx="10803466" cy="4425841"/>
          </a:xfrm>
        </p:spPr>
        <p:txBody>
          <a:bodyPr/>
          <a:lstStyle/>
          <a:p>
            <a:r>
              <a:rPr lang="en-CA" dirty="0">
                <a:ea typeface="Noto Sans CJK KR Medium" charset="-127"/>
              </a:rPr>
              <a:t>Continuing to foster the development of next-generation (Internet) leaders for Asia and the world</a:t>
            </a:r>
          </a:p>
          <a:p>
            <a:r>
              <a:rPr lang="en-CA" dirty="0">
                <a:latin typeface="Noto Sans CJK KR Medium" charset="-127"/>
                <a:ea typeface="Noto Sans CJK KR Medium" charset="-127"/>
                <a:cs typeface="Noto Sans CJK KR Medium" charset="-127"/>
              </a:rPr>
              <a:t>Positively influencing the career paths and worldviews of future generations</a:t>
            </a:r>
          </a:p>
          <a:p>
            <a:r>
              <a:rPr lang="en-CA" dirty="0">
                <a:ea typeface="Noto Sans CJK KR Medium" charset="-127"/>
              </a:rPr>
              <a:t>Inheriting the tradition of</a:t>
            </a:r>
            <a:r>
              <a:rPr lang="en-US" dirty="0">
                <a:ea typeface="Noto Sans CJK KR Medium" charset="-127"/>
              </a:rPr>
              <a:t> collaboration that Asian Internet pioneers have created</a:t>
            </a:r>
          </a:p>
          <a:p>
            <a:r>
              <a:rPr lang="en-CA" dirty="0">
                <a:ea typeface="Noto Sans CJK KR Medium" charset="-127"/>
              </a:rPr>
              <a:t>Paying forward</a:t>
            </a:r>
            <a:r>
              <a:rPr lang="en-US" dirty="0">
                <a:ea typeface="Noto Sans CJK KR Medium" charset="-127"/>
              </a:rPr>
              <a:t> what APNG Camp alumni received from APNG to younger generations</a:t>
            </a:r>
            <a:endParaRPr lang="en-CA" dirty="0">
              <a:ea typeface="Noto Sans CJK KR Medium" charset="-127"/>
            </a:endParaRP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854E13-3621-4A64-97E4-432037787E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925" y="365809"/>
            <a:ext cx="2495550" cy="86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073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599" y="365126"/>
            <a:ext cx="8616951" cy="952500"/>
          </a:xfrm>
        </p:spPr>
        <p:txBody>
          <a:bodyPr>
            <a:normAutofit/>
          </a:bodyPr>
          <a:lstStyle/>
          <a:p>
            <a:r>
              <a:rPr lang="en-CA" dirty="0"/>
              <a:t>Rebuilding APNG: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675447"/>
            <a:ext cx="11056620" cy="3729991"/>
          </a:xfrm>
        </p:spPr>
        <p:txBody>
          <a:bodyPr/>
          <a:lstStyle/>
          <a:p>
            <a:r>
              <a:rPr lang="en-US" dirty="0">
                <a:latin typeface="Noto Sans CJK KR Medium" charset="-127"/>
                <a:ea typeface="Noto Sans CJK KR Medium" charset="-127"/>
                <a:cs typeface="Noto Sans CJK KR Medium" charset="-127"/>
              </a:rPr>
              <a:t>Fostering the development of future leaders of digital society</a:t>
            </a:r>
          </a:p>
          <a:p>
            <a:r>
              <a:rPr lang="en-US" dirty="0">
                <a:latin typeface="Noto Sans CJK KR Medium" charset="-127"/>
                <a:ea typeface="Noto Sans CJK KR Medium" charset="-127"/>
                <a:cs typeface="Noto Sans CJK KR Medium" charset="-127"/>
              </a:rPr>
              <a:t>Building a human network</a:t>
            </a:r>
          </a:p>
          <a:p>
            <a:r>
              <a:rPr lang="en-US" dirty="0">
                <a:latin typeface="Noto Sans CJK KR Medium" charset="-127"/>
                <a:ea typeface="Noto Sans CJK KR Medium" charset="-127"/>
                <a:cs typeface="Noto Sans CJK KR Medium" charset="-127"/>
              </a:rPr>
              <a:t>Learning from each other</a:t>
            </a:r>
          </a:p>
          <a:p>
            <a:r>
              <a:rPr lang="en-US" dirty="0">
                <a:latin typeface="Noto Sans CJK KR Medium" charset="-127"/>
                <a:ea typeface="Noto Sans CJK KR Medium" charset="-127"/>
                <a:cs typeface="Noto Sans CJK KR Medium" charset="-127"/>
              </a:rPr>
              <a:t>Enhancing intergenerational mentorship and collaboration </a:t>
            </a:r>
          </a:p>
          <a:p>
            <a:r>
              <a:rPr lang="en-US" dirty="0">
                <a:latin typeface="Noto Sans CJK KR Medium" charset="-127"/>
                <a:ea typeface="Noto Sans CJK KR Medium" charset="-127"/>
                <a:cs typeface="Noto Sans CJK KR Medium" charset="-127"/>
              </a:rPr>
              <a:t>Supporting UN SDGs through mutual cooperation, knowledge sharing, and promotion activities</a:t>
            </a:r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854E13-3621-4A64-97E4-432037787E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350" y="410894"/>
            <a:ext cx="2495550" cy="86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608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599" y="365126"/>
            <a:ext cx="8656956" cy="952500"/>
          </a:xfrm>
        </p:spPr>
        <p:txBody>
          <a:bodyPr>
            <a:normAutofit/>
          </a:bodyPr>
          <a:lstStyle/>
          <a:p>
            <a:r>
              <a:rPr lang="en-CA" dirty="0"/>
              <a:t>Rebuilding APNG: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112" y="1805941"/>
            <a:ext cx="10803466" cy="4357260"/>
          </a:xfrm>
        </p:spPr>
        <p:txBody>
          <a:bodyPr/>
          <a:lstStyle/>
          <a:p>
            <a:r>
              <a:rPr lang="en-CA" dirty="0">
                <a:latin typeface="Noto Sans CJK KR Medium" charset="-127"/>
                <a:ea typeface="Noto Sans CJK KR Medium" charset="-127"/>
                <a:cs typeface="Noto Sans CJK KR Medium" charset="-127"/>
              </a:rPr>
              <a:t>Making the APNG leadership team into a Think Tank </a:t>
            </a:r>
          </a:p>
          <a:p>
            <a:r>
              <a:rPr lang="en-CA" dirty="0">
                <a:latin typeface="Noto Sans CJK KR Medium" charset="-127"/>
                <a:ea typeface="Noto Sans CJK KR Medium" charset="-127"/>
                <a:cs typeface="Noto Sans CJK KR Medium" charset="-127"/>
              </a:rPr>
              <a:t>Hosting APNG Webinars</a:t>
            </a:r>
          </a:p>
          <a:p>
            <a:r>
              <a:rPr lang="en-CA" dirty="0">
                <a:latin typeface="Noto Sans CJK KR Medium" charset="-127"/>
                <a:ea typeface="Noto Sans CJK KR Medium" charset="-127"/>
                <a:cs typeface="Noto Sans CJK KR Medium" charset="-127"/>
              </a:rPr>
              <a:t>Hosting APNG Seminars</a:t>
            </a:r>
          </a:p>
          <a:p>
            <a:r>
              <a:rPr lang="en-CA" dirty="0">
                <a:latin typeface="Noto Sans CJK KR Medium" charset="-127"/>
                <a:ea typeface="Noto Sans CJK KR Medium" charset="-127"/>
                <a:cs typeface="Noto Sans CJK KR Medium" charset="-127"/>
              </a:rPr>
              <a:t>Planning to host the APNG Camp in the near future</a:t>
            </a: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854E13-3621-4A64-97E4-432037787E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350" y="410894"/>
            <a:ext cx="2495550" cy="86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498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599" y="365126"/>
            <a:ext cx="8656956" cy="952500"/>
          </a:xfrm>
        </p:spPr>
        <p:txBody>
          <a:bodyPr>
            <a:normAutofit/>
          </a:bodyPr>
          <a:lstStyle/>
          <a:p>
            <a:r>
              <a:rPr lang="en-US" dirty="0"/>
              <a:t>APNG Webinar Series for 2020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508" y="1556795"/>
            <a:ext cx="11286392" cy="4890304"/>
          </a:xfrm>
        </p:spPr>
        <p:txBody>
          <a:bodyPr/>
          <a:lstStyle/>
          <a:p>
            <a:r>
              <a:rPr lang="en-US" dirty="0" err="1">
                <a:latin typeface="Noto Sans CJK KR Medium" charset="-127"/>
                <a:ea typeface="Noto Sans CJK KR Medium" charset="-127"/>
                <a:cs typeface="Noto Sans CJK KR Medium" charset="-127"/>
              </a:rPr>
              <a:t>Sumith</a:t>
            </a:r>
            <a:r>
              <a:rPr lang="en-US" dirty="0">
                <a:latin typeface="Noto Sans CJK KR Medium" charset="-127"/>
                <a:ea typeface="Noto Sans CJK KR Medium" charset="-127"/>
                <a:cs typeface="Noto Sans CJK KR Medium" charset="-127"/>
              </a:rPr>
              <a:t> </a:t>
            </a:r>
            <a:r>
              <a:rPr lang="en-US" dirty="0" err="1">
                <a:latin typeface="Noto Sans CJK KR Medium" charset="-127"/>
                <a:ea typeface="Noto Sans CJK KR Medium" charset="-127"/>
                <a:cs typeface="Noto Sans CJK KR Medium" charset="-127"/>
              </a:rPr>
              <a:t>Gamage</a:t>
            </a:r>
            <a:r>
              <a:rPr lang="en-US" dirty="0">
                <a:latin typeface="Noto Sans CJK KR Medium" charset="-127"/>
                <a:ea typeface="Noto Sans CJK KR Medium" charset="-127"/>
                <a:cs typeface="Noto Sans CJK KR Medium" charset="-127"/>
              </a:rPr>
              <a:t>, “Post-COVID New Normal: Work from Anywhere” (July 4)</a:t>
            </a:r>
          </a:p>
          <a:p>
            <a:r>
              <a:rPr lang="en-US" dirty="0">
                <a:latin typeface="Noto Sans CJK KR Medium" charset="-127"/>
                <a:ea typeface="Noto Sans CJK KR Medium" charset="-127"/>
                <a:cs typeface="Noto Sans CJK KR Medium" charset="-127"/>
              </a:rPr>
              <a:t>Benson Wu, “Cybersecurity Tips for Post-COVID New Normal” (August 15)</a:t>
            </a:r>
          </a:p>
          <a:p>
            <a:r>
              <a:rPr lang="en-US" dirty="0" err="1"/>
              <a:t>Kashif</a:t>
            </a:r>
            <a:r>
              <a:rPr lang="en-US" dirty="0"/>
              <a:t> </a:t>
            </a:r>
            <a:r>
              <a:rPr lang="en-US" dirty="0" err="1"/>
              <a:t>Adeel</a:t>
            </a:r>
            <a:r>
              <a:rPr lang="en-US" dirty="0"/>
              <a:t>, “Digital Transformation and RPA Journey” (October 3)</a:t>
            </a:r>
          </a:p>
          <a:p>
            <a:r>
              <a:rPr lang="en-US" dirty="0">
                <a:solidFill>
                  <a:srgbClr val="323130"/>
                </a:solidFill>
              </a:rPr>
              <a:t>Sam </a:t>
            </a:r>
            <a:r>
              <a:rPr lang="en-US" dirty="0" err="1">
                <a:solidFill>
                  <a:srgbClr val="323130"/>
                </a:solidFill>
              </a:rPr>
              <a:t>Goundar</a:t>
            </a:r>
            <a:r>
              <a:rPr lang="en-US" dirty="0">
                <a:solidFill>
                  <a:srgbClr val="323130"/>
                </a:solidFill>
              </a:rPr>
              <a:t>, </a:t>
            </a:r>
            <a:r>
              <a:rPr lang="en-US" dirty="0"/>
              <a:t>“Application of Blockchain Technologies: Research and Practice” (November 14)</a:t>
            </a:r>
          </a:p>
          <a:p>
            <a:r>
              <a:rPr lang="en-US" sz="2700" dirty="0" err="1"/>
              <a:t>Anwarus</a:t>
            </a:r>
            <a:r>
              <a:rPr lang="en-US" sz="2700" dirty="0"/>
              <a:t> Salam, “How to Build Your Own </a:t>
            </a:r>
            <a:r>
              <a:rPr lang="en-US" sz="2700" dirty="0" err="1"/>
              <a:t>Chatbots</a:t>
            </a:r>
            <a:r>
              <a:rPr lang="en-US" sz="2700" dirty="0"/>
              <a:t>” (December 19)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854E13-3621-4A64-97E4-432037787E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350" y="410894"/>
            <a:ext cx="2495550" cy="86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989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599" y="365126"/>
            <a:ext cx="8656956" cy="952500"/>
          </a:xfrm>
        </p:spPr>
        <p:txBody>
          <a:bodyPr>
            <a:normAutofit fontScale="90000"/>
          </a:bodyPr>
          <a:lstStyle/>
          <a:p>
            <a:r>
              <a:rPr lang="en-US" dirty="0"/>
              <a:t>APNG Seminar at the 50</a:t>
            </a:r>
            <a:r>
              <a:rPr lang="en-US" baseline="30000" dirty="0"/>
              <a:t>th</a:t>
            </a:r>
            <a:r>
              <a:rPr lang="en-US" dirty="0"/>
              <a:t> APNIC </a:t>
            </a:r>
            <a:br>
              <a:rPr lang="en-US" dirty="0"/>
            </a:br>
            <a:r>
              <a:rPr lang="en-US" dirty="0"/>
              <a:t>(September 6, 2020)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112" y="1834661"/>
            <a:ext cx="10803466" cy="4612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New Normal Life with AI on the Internet</a:t>
            </a:r>
          </a:p>
          <a:p>
            <a:r>
              <a:rPr lang="en-US" dirty="0"/>
              <a:t>Talk 1: “AI and Connected Health – Now and Beyond the Pandemic” by Sam </a:t>
            </a:r>
            <a:r>
              <a:rPr lang="en-US" dirty="0" err="1"/>
              <a:t>Goundar</a:t>
            </a:r>
            <a:endParaRPr lang="en-US" dirty="0"/>
          </a:p>
          <a:p>
            <a:r>
              <a:rPr lang="en-US" dirty="0"/>
              <a:t>Talk 2: “Future of Cybersecurity Through Autonomous Systems and Human-AI Collaboration” by Benson Wu</a:t>
            </a:r>
          </a:p>
          <a:p>
            <a:r>
              <a:rPr lang="en-US" dirty="0"/>
              <a:t>Talk 3: “Business Process Automation with RPA and CHATBOT” by Khan Md. </a:t>
            </a:r>
            <a:r>
              <a:rPr lang="en-US" dirty="0" err="1"/>
              <a:t>Anwarus</a:t>
            </a:r>
            <a:r>
              <a:rPr lang="en-US" dirty="0"/>
              <a:t> Salam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854E13-3621-4A64-97E4-432037787E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350" y="410894"/>
            <a:ext cx="2495550" cy="86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506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599" y="365126"/>
            <a:ext cx="8656956" cy="952500"/>
          </a:xfrm>
        </p:spPr>
        <p:txBody>
          <a:bodyPr>
            <a:normAutofit fontScale="90000"/>
          </a:bodyPr>
          <a:lstStyle/>
          <a:p>
            <a:r>
              <a:rPr lang="en-US" dirty="0"/>
              <a:t>APNG Seminar at the 50</a:t>
            </a:r>
            <a:r>
              <a:rPr lang="en-US" baseline="30000" dirty="0"/>
              <a:t>th</a:t>
            </a:r>
            <a:r>
              <a:rPr lang="en-US" dirty="0"/>
              <a:t> APNIC</a:t>
            </a:r>
            <a:br>
              <a:rPr lang="en-US" dirty="0"/>
            </a:br>
            <a:r>
              <a:rPr lang="en-US" dirty="0"/>
              <a:t>(September 6, 2020)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112" y="1858107"/>
            <a:ext cx="10803466" cy="4588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New Normal Life with AI on the Internet</a:t>
            </a:r>
          </a:p>
          <a:p>
            <a:r>
              <a:rPr lang="en-US" dirty="0"/>
              <a:t>Talk 4: “Travel Safely around our World with ‘</a:t>
            </a:r>
            <a:r>
              <a:rPr lang="en-US" dirty="0" err="1"/>
              <a:t>ThesafeCheck</a:t>
            </a:r>
            <a:r>
              <a:rPr lang="en-US" dirty="0"/>
              <a:t>’ Novel AI Technology for Covid19 Travel Policy” by Joan Lai</a:t>
            </a:r>
          </a:p>
          <a:p>
            <a:r>
              <a:rPr lang="en-US" dirty="0"/>
              <a:t>Talk 5: “How AI Can Feed 5 Billion People In APAC” by Miller </a:t>
            </a:r>
            <a:r>
              <a:rPr lang="en-US" dirty="0" err="1"/>
              <a:t>Rajendran</a:t>
            </a:r>
            <a:endParaRPr lang="en-US" dirty="0"/>
          </a:p>
          <a:p>
            <a:r>
              <a:rPr lang="en-US" dirty="0"/>
              <a:t>Talk 6: “Artificial Intelligence in Medical Diagnosis and Patient Care” by </a:t>
            </a:r>
            <a:r>
              <a:rPr lang="en-US" dirty="0" err="1"/>
              <a:t>Dihan</a:t>
            </a:r>
            <a:r>
              <a:rPr lang="en-US" dirty="0"/>
              <a:t> </a:t>
            </a:r>
            <a:r>
              <a:rPr lang="en-US" dirty="0" err="1"/>
              <a:t>Morawaka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854E13-3621-4A64-97E4-432037787E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350" y="410894"/>
            <a:ext cx="2495550" cy="86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080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599" y="365126"/>
            <a:ext cx="8656956" cy="952500"/>
          </a:xfrm>
        </p:spPr>
        <p:txBody>
          <a:bodyPr>
            <a:normAutofit fontScale="90000"/>
          </a:bodyPr>
          <a:lstStyle/>
          <a:p>
            <a:r>
              <a:rPr lang="en-US" dirty="0"/>
              <a:t>APNG Seminar at the 2021 APRICOT</a:t>
            </a:r>
            <a:br>
              <a:rPr lang="en-US" dirty="0"/>
            </a:br>
            <a:r>
              <a:rPr lang="en-US" dirty="0"/>
              <a:t>(March 5, 2021)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508" y="1482968"/>
            <a:ext cx="11049000" cy="500575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Languages on the Internet</a:t>
            </a:r>
          </a:p>
          <a:p>
            <a:r>
              <a:rPr lang="en-US" dirty="0"/>
              <a:t>Talk 1: “Towards a Multilingual Internet” by Satish </a:t>
            </a:r>
            <a:r>
              <a:rPr lang="en-US" dirty="0" err="1"/>
              <a:t>Babu</a:t>
            </a:r>
            <a:endParaRPr lang="en-US" dirty="0"/>
          </a:p>
          <a:p>
            <a:r>
              <a:rPr lang="en-US" dirty="0"/>
              <a:t>Talk 2: “Why Silicon Valley Is Worsening the North / South Digital Divide and How to Fix It” by </a:t>
            </a:r>
            <a:r>
              <a:rPr lang="en-US" dirty="0" err="1"/>
              <a:t>Divon</a:t>
            </a:r>
            <a:r>
              <a:rPr lang="en-US" dirty="0"/>
              <a:t> Lan </a:t>
            </a:r>
          </a:p>
          <a:p>
            <a:r>
              <a:rPr lang="en-US" dirty="0"/>
              <a:t>Talk 3: “The Recent work on Internationalized Domain Names (IDNs) in South and East Asian Scripts and Especially in Sinhala” by </a:t>
            </a:r>
            <a:r>
              <a:rPr lang="en-US" dirty="0" err="1"/>
              <a:t>Harsha</a:t>
            </a:r>
            <a:r>
              <a:rPr lang="en-US" dirty="0"/>
              <a:t> </a:t>
            </a:r>
            <a:r>
              <a:rPr lang="en-US" dirty="0" err="1"/>
              <a:t>Wijayawardhana</a:t>
            </a:r>
            <a:endParaRPr lang="en-US" dirty="0"/>
          </a:p>
          <a:p>
            <a:r>
              <a:rPr lang="en-US" dirty="0"/>
              <a:t>Talk 4: “Preserving the Existence of Indonesian and Local/Traditional Languages through Speech Technology” by </a:t>
            </a:r>
            <a:r>
              <a:rPr lang="en-US" dirty="0" err="1"/>
              <a:t>Amalia</a:t>
            </a:r>
            <a:r>
              <a:rPr lang="en-US" dirty="0"/>
              <a:t> Zahra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854E13-3621-4A64-97E4-432037787E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350" y="410894"/>
            <a:ext cx="2495550" cy="86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068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4722</TotalTime>
  <Words>767</Words>
  <Application>Microsoft Office PowerPoint</Application>
  <PresentationFormat>Widescreen</PresentationFormat>
  <Paragraphs>104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Noto Sans CJK KR</vt:lpstr>
      <vt:lpstr>Noto Sans CJK KR Light</vt:lpstr>
      <vt:lpstr>Noto Sans CJK KR Medium</vt:lpstr>
      <vt:lpstr>Office Theme</vt:lpstr>
      <vt:lpstr>Asia Pacific Next Generation</vt:lpstr>
      <vt:lpstr>Agenda</vt:lpstr>
      <vt:lpstr>Rebuilding APNG: Why?</vt:lpstr>
      <vt:lpstr>Rebuilding APNG: Mission</vt:lpstr>
      <vt:lpstr>Rebuilding APNG: Progress</vt:lpstr>
      <vt:lpstr>APNG Webinar Series for 2020</vt:lpstr>
      <vt:lpstr>APNG Seminar at the 50th APNIC  (September 6, 2020)</vt:lpstr>
      <vt:lpstr>APNG Seminar at the 50th APNIC (September 6, 2020)</vt:lpstr>
      <vt:lpstr>APNG Seminar at the 2021 APRICOT (March 5, 2021)</vt:lpstr>
      <vt:lpstr>APNG Seminar at the 2021 APRICOT  (March 5, 2021)</vt:lpstr>
      <vt:lpstr>APNG Action Plans for 2021</vt:lpstr>
      <vt:lpstr>APNG: The Current Leadership Team</vt:lpstr>
      <vt:lpstr>How to Get Endorsements from the formal APNG </vt:lpstr>
      <vt:lpstr>APNG: Organization (In progress)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Sunyoung Yang</dc:creator>
  <cp:lastModifiedBy>intERLab AIT</cp:lastModifiedBy>
  <cp:revision>293</cp:revision>
  <dcterms:created xsi:type="dcterms:W3CDTF">2016-02-14T17:34:52Z</dcterms:created>
  <dcterms:modified xsi:type="dcterms:W3CDTF">2021-02-28T01:49:30Z</dcterms:modified>
</cp:coreProperties>
</file>